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4"/>
  </p:sldMasterIdLst>
  <p:sldIdLst>
    <p:sldId id="257" r:id="rId5"/>
    <p:sldId id="259" r:id="rId6"/>
    <p:sldId id="260" r:id="rId7"/>
    <p:sldId id="265" r:id="rId8"/>
    <p:sldId id="266" r:id="rId9"/>
    <p:sldId id="263" r:id="rId10"/>
    <p:sldId id="261" r:id="rId11"/>
    <p:sldId id="267" r:id="rId12"/>
    <p:sldId id="268" r:id="rId13"/>
    <p:sldId id="269" r:id="rId14"/>
    <p:sldId id="270" r:id="rId15"/>
    <p:sldId id="272" r:id="rId16"/>
    <p:sldId id="273"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95EA72-7937-4720-8301-5869CCF15CE2}" v="104" dt="2025-01-03T06:02:09.5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660"/>
  </p:normalViewPr>
  <p:slideViewPr>
    <p:cSldViewPr snapToGrid="0">
      <p:cViewPr varScale="1">
        <p:scale>
          <a:sx n="82" d="100"/>
          <a:sy n="82" d="100"/>
        </p:scale>
        <p:origin x="71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2/10/2025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2/10/2025</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2/10/2025</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2/10/2025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2/10/2025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2/10/2025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2/10/2025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2/10/2025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2/10/2025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2/10/2025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2/10/2025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2/10/2025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791851"/>
            <a:ext cx="6253317" cy="3223968"/>
          </a:xfrm>
        </p:spPr>
        <p:txBody>
          <a:bodyPr>
            <a:normAutofit fontScale="90000"/>
          </a:bodyPr>
          <a:lstStyle/>
          <a:p>
            <a:br>
              <a:rPr lang="en-US" dirty="0"/>
            </a:br>
            <a:br>
              <a:rPr lang="en-US" dirty="0"/>
            </a:br>
            <a:br>
              <a:rPr lang="en-US" dirty="0"/>
            </a:br>
            <a:r>
              <a:rPr lang="en-US" sz="4900" b="1" dirty="0"/>
              <a:t>Heart Attack Analysis Using EDA</a:t>
            </a:r>
            <a:br>
              <a:rPr lang="en-US" dirty="0"/>
            </a:br>
            <a:r>
              <a:rPr lang="en-US" sz="1300" dirty="0"/>
              <a:t>A Data-Driven Approach to </a:t>
            </a:r>
            <a:r>
              <a:rPr lang="en-US" sz="1000" dirty="0"/>
              <a:t>Identifying Key Risk Factors</a:t>
            </a:r>
            <a:br>
              <a:rPr lang="en-US" sz="1000" dirty="0"/>
            </a:br>
            <a:endParaRPr lang="en-US" sz="10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1200" dirty="0">
                <a:solidFill>
                  <a:schemeClr val="tx1">
                    <a:lumMod val="85000"/>
                    <a:lumOff val="15000"/>
                  </a:schemeClr>
                </a:solidFill>
              </a:rPr>
              <a:t>Submitted by : </a:t>
            </a:r>
            <a:r>
              <a:rPr lang="en-US" sz="1200" dirty="0" err="1">
                <a:solidFill>
                  <a:schemeClr val="tx1">
                    <a:lumMod val="85000"/>
                    <a:lumOff val="15000"/>
                  </a:schemeClr>
                </a:solidFill>
              </a:rPr>
              <a:t>Saidathu</a:t>
            </a:r>
            <a:r>
              <a:rPr lang="en-US" sz="1200" dirty="0">
                <a:solidFill>
                  <a:schemeClr val="tx1">
                    <a:lumMod val="85000"/>
                    <a:lumOff val="15000"/>
                  </a:schemeClr>
                </a:solidFill>
              </a:rPr>
              <a:t> </a:t>
            </a:r>
            <a:r>
              <a:rPr lang="en-US" sz="1200" dirty="0" err="1">
                <a:solidFill>
                  <a:schemeClr val="tx1">
                    <a:lumMod val="85000"/>
                    <a:lumOff val="15000"/>
                  </a:schemeClr>
                </a:solidFill>
              </a:rPr>
              <a:t>nisa</a:t>
            </a:r>
            <a:r>
              <a:rPr lang="en-US" sz="1200" dirty="0">
                <a:solidFill>
                  <a:schemeClr val="tx1">
                    <a:lumMod val="85000"/>
                    <a:lumOff val="15000"/>
                  </a:schemeClr>
                </a:solidFill>
              </a:rPr>
              <a:t> s</a:t>
            </a:r>
          </a:p>
          <a:p>
            <a:r>
              <a:rPr lang="en-US" sz="1200" dirty="0">
                <a:solidFill>
                  <a:schemeClr val="tx1">
                    <a:lumMod val="85000"/>
                    <a:lumOff val="15000"/>
                  </a:schemeClr>
                </a:solidFill>
              </a:rPr>
              <a:t>Date:23/12/2024</a:t>
            </a: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A picture containing building, sitting, bench, side&#10;&#10;Description automatically generated">
            <a:extLst>
              <a:ext uri="{FF2B5EF4-FFF2-40B4-BE49-F238E27FC236}">
                <a16:creationId xmlns:a16="http://schemas.microsoft.com/office/drawing/2014/main" id="{1FE6DC59-BEAA-4DDB-5C02-DD4B9E0F5E8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pic>
        <p:nvPicPr>
          <p:cNvPr id="7" name="Picture 6">
            <a:extLst>
              <a:ext uri="{FF2B5EF4-FFF2-40B4-BE49-F238E27FC236}">
                <a16:creationId xmlns:a16="http://schemas.microsoft.com/office/drawing/2014/main" id="{73BCC13D-2142-2B73-D2D1-5517B67B10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4890623" cy="6858000"/>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D8D70-CDCD-1823-B10D-5F00A5354E80}"/>
              </a:ext>
            </a:extLst>
          </p:cNvPr>
          <p:cNvSpPr>
            <a:spLocks noGrp="1"/>
          </p:cNvSpPr>
          <p:nvPr>
            <p:ph type="title"/>
          </p:nvPr>
        </p:nvSpPr>
        <p:spPr/>
        <p:txBody>
          <a:bodyPr/>
          <a:lstStyle/>
          <a:p>
            <a:r>
              <a:rPr lang="en-US" dirty="0"/>
              <a:t>Insights from univariate analysis</a:t>
            </a:r>
            <a:endParaRPr lang="en-IN" dirty="0"/>
          </a:p>
        </p:txBody>
      </p:sp>
      <p:sp>
        <p:nvSpPr>
          <p:cNvPr id="7" name="Rectangle 3">
            <a:extLst>
              <a:ext uri="{FF2B5EF4-FFF2-40B4-BE49-F238E27FC236}">
                <a16:creationId xmlns:a16="http://schemas.microsoft.com/office/drawing/2014/main" id="{77117C38-6E54-1D2D-35B7-A66D5C9535AC}"/>
              </a:ext>
            </a:extLst>
          </p:cNvPr>
          <p:cNvSpPr>
            <a:spLocks noGrp="1" noChangeArrowheads="1"/>
          </p:cNvSpPr>
          <p:nvPr>
            <p:ph idx="1"/>
          </p:nvPr>
        </p:nvSpPr>
        <p:spPr bwMode="auto">
          <a:xfrm>
            <a:off x="460311" y="1934767"/>
            <a:ext cx="11061868"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eaLnBrk="0" fontAlgn="base" hangingPunct="0">
              <a:lnSpc>
                <a:spcPct val="150000"/>
              </a:lnSpc>
              <a:spcBef>
                <a:spcPct val="0"/>
              </a:spcBef>
              <a:spcAft>
                <a:spcPct val="0"/>
              </a:spcAft>
              <a:buClrTx/>
              <a:buSzTx/>
              <a:buFont typeface="Arial" panose="020B0604020202020204" pitchFamily="34" charset="0"/>
              <a:buChar char="•"/>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Skewed Distributions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150000"/>
              </a:lnSpc>
              <a:spcBef>
                <a:spcPct val="0"/>
              </a:spcBef>
              <a:spcAft>
                <a:spcPct val="0"/>
              </a:spcAft>
              <a:buClrTx/>
              <a:buSz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Features like age,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chol</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(cholesterol), and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thalachh</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(maximum heart rate) may exhibit positive skewness, meaning most values are concentrated on the lower end, with a few higher values.</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Outliers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150000"/>
              </a:lnSpc>
              <a:spcBef>
                <a:spcPct val="0"/>
              </a:spcBef>
              <a:spcAft>
                <a:spcPct val="0"/>
              </a:spcAft>
              <a:buClrTx/>
              <a:buSz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Certain features, especially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chol</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thalachh</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may have extreme values, which could indicate outliers that need further examination or potential handling.</a:t>
            </a:r>
          </a:p>
          <a:p>
            <a:pPr marL="0" marR="0" lvl="0" indent="0" algn="just" defTabSz="914400" rtl="0" eaLnBrk="0" fontAlgn="base" latinLnBrk="0" hangingPunct="0">
              <a:lnSpc>
                <a:spcPct val="15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4">
            <a:extLst>
              <a:ext uri="{FF2B5EF4-FFF2-40B4-BE49-F238E27FC236}">
                <a16:creationId xmlns:a16="http://schemas.microsoft.com/office/drawing/2014/main" id="{97DEAC9E-EE72-3F38-E986-78BBB567B02A}"/>
              </a:ext>
            </a:extLst>
          </p:cNvPr>
          <p:cNvSpPr>
            <a:spLocks noChangeArrowheads="1"/>
          </p:cNvSpPr>
          <p:nvPr/>
        </p:nvSpPr>
        <p:spPr bwMode="auto">
          <a:xfrm>
            <a:off x="466531" y="4095362"/>
            <a:ext cx="11160403"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5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Feature Imbalance</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Categorical features like sex (gender) and cp (chest pain type) might show imbalances, with more males than females or a dominance of certain chest pain types in the dataset, which could impact model performance.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42793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0F9AFE4-1E06-F58A-31C8-F75037942E2C}"/>
              </a:ext>
            </a:extLst>
          </p:cNvPr>
          <p:cNvSpPr txBox="1"/>
          <p:nvPr/>
        </p:nvSpPr>
        <p:spPr>
          <a:xfrm rot="10800000" flipH="1" flipV="1">
            <a:off x="233264" y="2355978"/>
            <a:ext cx="10646227" cy="369332"/>
          </a:xfrm>
          <a:prstGeom prst="rect">
            <a:avLst/>
          </a:prstGeom>
          <a:noFill/>
        </p:spPr>
        <p:txBody>
          <a:bodyPr wrap="square" rtlCol="0">
            <a:spAutoFit/>
          </a:bodyPr>
          <a:lstStyle/>
          <a:p>
            <a:endParaRPr lang="en-IN" dirty="0"/>
          </a:p>
        </p:txBody>
      </p:sp>
      <p:sp>
        <p:nvSpPr>
          <p:cNvPr id="9" name="Rectangle 1">
            <a:extLst>
              <a:ext uri="{FF2B5EF4-FFF2-40B4-BE49-F238E27FC236}">
                <a16:creationId xmlns:a16="http://schemas.microsoft.com/office/drawing/2014/main" id="{F2D2E8DF-A9C4-EAE3-8A2B-BFD29E4F3574}"/>
              </a:ext>
            </a:extLst>
          </p:cNvPr>
          <p:cNvSpPr>
            <a:spLocks noChangeArrowheads="1"/>
          </p:cNvSpPr>
          <p:nvPr/>
        </p:nvSpPr>
        <p:spPr bwMode="auto">
          <a:xfrm>
            <a:off x="1127760" y="989193"/>
            <a:ext cx="10332720"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Missing Values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Some features might have missing values, which need to be addressed through imputation or by removing affected rows, depending on the context.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Correlations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Strong positive correlations between features like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chol</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(cholesterol) and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caa</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(number of major vessels colored) suggest a relationship between cholesterol levels and the severity of coronary artery disease.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93784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C330F-E593-C35A-527D-7AB6D2008B1A}"/>
              </a:ext>
            </a:extLst>
          </p:cNvPr>
          <p:cNvSpPr>
            <a:spLocks noGrp="1"/>
          </p:cNvSpPr>
          <p:nvPr>
            <p:ph type="title"/>
          </p:nvPr>
        </p:nvSpPr>
        <p:spPr/>
        <p:txBody>
          <a:bodyPr/>
          <a:lstStyle/>
          <a:p>
            <a:pPr algn="ctr"/>
            <a:r>
              <a:rPr lang="en-US" dirty="0"/>
              <a:t>Bi-variate analysis</a:t>
            </a:r>
            <a:endParaRPr lang="en-IN" dirty="0"/>
          </a:p>
        </p:txBody>
      </p:sp>
      <p:sp>
        <p:nvSpPr>
          <p:cNvPr id="3" name="Content Placeholder 2">
            <a:extLst>
              <a:ext uri="{FF2B5EF4-FFF2-40B4-BE49-F238E27FC236}">
                <a16:creationId xmlns:a16="http://schemas.microsoft.com/office/drawing/2014/main" id="{4009E8A2-CD9A-314F-A30B-6A444705C662}"/>
              </a:ext>
            </a:extLst>
          </p:cNvPr>
          <p:cNvSpPr>
            <a:spLocks noGrp="1"/>
          </p:cNvSpPr>
          <p:nvPr>
            <p:ph idx="1"/>
          </p:nvPr>
        </p:nvSpPr>
        <p:spPr>
          <a:xfrm>
            <a:off x="895739" y="2108201"/>
            <a:ext cx="10259941" cy="3760891"/>
          </a:xfrm>
        </p:spPr>
        <p:txBody>
          <a:bodyPr>
            <a:normAutofit/>
          </a:bodyPr>
          <a:lstStyle/>
          <a:p>
            <a:pPr algn="just"/>
            <a:r>
              <a:rPr lang="en-US" sz="1600" dirty="0">
                <a:latin typeface="Times New Roman" panose="02020603050405020304" pitchFamily="18" charset="0"/>
                <a:cs typeface="Times New Roman" panose="02020603050405020304" pitchFamily="18" charset="0"/>
              </a:rPr>
              <a:t>Bivariate analysis is the statistical analysis of two variables to determine their relationship. It is used to assess how one variable changes in relation to another. In the context of your dataset, this typically involves analyzing the relationships between numerical features (e.g., age, cholesterol, maximum heart rate) and the target variable (output: heart attack occurrence.</a:t>
            </a:r>
          </a:p>
          <a:p>
            <a:pPr algn="just"/>
            <a:endParaRPr lang="en-US" sz="1600" dirty="0">
              <a:latin typeface="Times New Roman" panose="02020603050405020304" pitchFamily="18" charset="0"/>
              <a:cs typeface="Times New Roman" panose="02020603050405020304" pitchFamily="18" charset="0"/>
            </a:endParaRPr>
          </a:p>
          <a:p>
            <a:pPr algn="just"/>
            <a:endParaRPr lang="en-IN" sz="16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EFE914FC-03E6-2929-A68F-E285F55E170E}"/>
              </a:ext>
            </a:extLst>
          </p:cNvPr>
          <p:cNvSpPr>
            <a:spLocks noChangeArrowheads="1"/>
          </p:cNvSpPr>
          <p:nvPr/>
        </p:nvSpPr>
        <p:spPr bwMode="auto">
          <a:xfrm>
            <a:off x="895739" y="3330564"/>
            <a:ext cx="11028783"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High Positive Correlations (Close to +1)</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Example Insight:</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If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thalachh</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(maximum heart rate) shows a high positive correlation with output,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it means individuals with higher maximum heart rates are less likely to have a heart attack.</a:t>
            </a:r>
          </a:p>
          <a:p>
            <a:pPr marL="0" marR="0" lvl="0" indent="0" algn="just" defTabSz="914400" rtl="0" eaLnBrk="0" fontAlgn="base" latinLnBrk="0" hangingPunct="0">
              <a:lnSpc>
                <a:spcPct val="15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AB5244C7-9B04-4A15-BC1F-97F98D409827}"/>
              </a:ext>
            </a:extLst>
          </p:cNvPr>
          <p:cNvSpPr>
            <a:spLocks noChangeArrowheads="1"/>
          </p:cNvSpPr>
          <p:nvPr/>
        </p:nvSpPr>
        <p:spPr bwMode="auto">
          <a:xfrm>
            <a:off x="895739" y="4544426"/>
            <a:ext cx="11094098"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High Negative Correlations (Close to -1)</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Example Insight:</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If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oldpeak</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 depression) has a strong negative correlation with output, it implies that higher ST depression is strongly associated with the likelihood of a heart attack.</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92873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B7FC001F-19F9-82E3-0BB0-429F2E772571}"/>
              </a:ext>
            </a:extLst>
          </p:cNvPr>
          <p:cNvSpPr>
            <a:spLocks noChangeArrowheads="1"/>
          </p:cNvSpPr>
          <p:nvPr/>
        </p:nvSpPr>
        <p:spPr bwMode="auto">
          <a:xfrm>
            <a:off x="447869" y="150588"/>
            <a:ext cx="11504645"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Weak or No Correlation (Close to 0)</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Example Insight:</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If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fbs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(fasting blood sugar) shows a near-zero correlation with output, fasting blood sugar might not have a significant linear relationship with heart attack occurrence.</a:t>
            </a:r>
          </a:p>
          <a:p>
            <a:pPr marL="0" marR="0" lvl="0" indent="0" algn="just" defTabSz="914400" rtl="0" eaLnBrk="0" fontAlgn="base" latinLnBrk="0" hangingPunct="0">
              <a:lnSpc>
                <a:spcPct val="15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49773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ADB55-F814-7115-6BD6-E59CCABF71F3}"/>
              </a:ext>
            </a:extLst>
          </p:cNvPr>
          <p:cNvSpPr>
            <a:spLocks noGrp="1"/>
          </p:cNvSpPr>
          <p:nvPr>
            <p:ph type="title"/>
          </p:nvPr>
        </p:nvSpPr>
        <p:spPr/>
        <p:txBody>
          <a:bodyPr/>
          <a:lstStyle/>
          <a:p>
            <a:pPr algn="ctr"/>
            <a:r>
              <a:rPr lang="en-US" dirty="0"/>
              <a:t>Conclusion</a:t>
            </a:r>
            <a:endParaRPr lang="en-IN" dirty="0"/>
          </a:p>
        </p:txBody>
      </p:sp>
      <p:sp>
        <p:nvSpPr>
          <p:cNvPr id="5" name="Rectangle 2">
            <a:extLst>
              <a:ext uri="{FF2B5EF4-FFF2-40B4-BE49-F238E27FC236}">
                <a16:creationId xmlns:a16="http://schemas.microsoft.com/office/drawing/2014/main" id="{24EAF1D4-FE09-6F75-55F4-5B4720C889D1}"/>
              </a:ext>
            </a:extLst>
          </p:cNvPr>
          <p:cNvSpPr>
            <a:spLocks noGrp="1" noChangeArrowheads="1"/>
          </p:cNvSpPr>
          <p:nvPr>
            <p:ph idx="1"/>
          </p:nvPr>
        </p:nvSpPr>
        <p:spPr bwMode="auto">
          <a:xfrm rot="10800000" flipV="1">
            <a:off x="220203" y="2100202"/>
            <a:ext cx="11812553" cy="15251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analysis of the dataset reveals significant risk factors associated with heart attacks. Features such as maximum heart rate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thalachh</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 depression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oldpeak</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exercise-induced angina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exng</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are crucial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predictorsThis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knowledge can guide healthcare professionals in identifying high-risk individuals and implementing preventive measures. Future work could focus on refining predictive models and validating the findings with external datasets</a:t>
            </a:r>
            <a:r>
              <a:rPr kumimoji="0" lang="en-US" altLang="en-US" sz="1600" b="0" i="0" u="none" strike="noStrike" cap="none" normalizeH="0" baseline="0" dirty="0">
                <a:ln>
                  <a:noFill/>
                </a:ln>
                <a:solidFill>
                  <a:schemeClr val="tx1"/>
                </a:solidFill>
                <a:effectLst/>
              </a:rPr>
              <a:t>. </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90422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F47BA-6C39-A77F-54DC-998372D7D44D}"/>
              </a:ext>
            </a:extLst>
          </p:cNvPr>
          <p:cNvSpPr>
            <a:spLocks noGrp="1"/>
          </p:cNvSpPr>
          <p:nvPr>
            <p:ph type="title"/>
          </p:nvPr>
        </p:nvSpPr>
        <p:spPr>
          <a:xfrm>
            <a:off x="643467" y="641024"/>
            <a:ext cx="3249804" cy="659876"/>
          </a:xfrm>
        </p:spPr>
        <p:txBody>
          <a:bodyPr>
            <a:noAutofit/>
          </a:bodyPr>
          <a:lstStyle/>
          <a:p>
            <a:pPr algn="ctr"/>
            <a:r>
              <a:rPr lang="en-US" sz="4800" dirty="0">
                <a:latin typeface="Times New Roman" panose="02020603050405020304" pitchFamily="18" charset="0"/>
                <a:cs typeface="Times New Roman" panose="02020603050405020304" pitchFamily="18" charset="0"/>
              </a:rPr>
              <a:t>Introduction</a:t>
            </a:r>
            <a:endParaRPr lang="en-IN" sz="4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2FEEB5B-275C-1B2D-2560-B04632AC9A78}"/>
              </a:ext>
            </a:extLst>
          </p:cNvPr>
          <p:cNvSpPr>
            <a:spLocks noGrp="1"/>
          </p:cNvSpPr>
          <p:nvPr>
            <p:ph idx="1"/>
          </p:nvPr>
        </p:nvSpPr>
        <p:spPr>
          <a:xfrm>
            <a:off x="5037182" y="490867"/>
            <a:ext cx="6523097" cy="6059223"/>
          </a:xfrm>
        </p:spPr>
        <p:txBody>
          <a:bodyPr/>
          <a:lstStyle/>
          <a:p>
            <a:pPr marL="201168" lvl="1" indent="0" algn="just">
              <a:lnSpc>
                <a:spcPct val="150000"/>
              </a:lnSpc>
              <a:buNone/>
            </a:pPr>
            <a:r>
              <a:rPr lang="en-US" sz="1600" dirty="0">
                <a:latin typeface="Times New Roman" panose="02020603050405020304" pitchFamily="18" charset="0"/>
                <a:cs typeface="Times New Roman" panose="02020603050405020304" pitchFamily="18" charset="0"/>
              </a:rPr>
              <a:t>Heart disease remains one of the leading causes of death </a:t>
            </a:r>
            <a:r>
              <a:rPr lang="en-US" sz="1600" dirty="0" err="1">
                <a:latin typeface="Times New Roman" panose="02020603050405020304" pitchFamily="18" charset="0"/>
                <a:cs typeface="Times New Roman" panose="02020603050405020304" pitchFamily="18" charset="0"/>
              </a:rPr>
              <a:t>worldwide.This</a:t>
            </a:r>
            <a:r>
              <a:rPr lang="en-US" sz="1600" dirty="0">
                <a:latin typeface="Times New Roman" panose="02020603050405020304" pitchFamily="18" charset="0"/>
                <a:cs typeface="Times New Roman" panose="02020603050405020304" pitchFamily="18" charset="0"/>
              </a:rPr>
              <a:t> project focuses on analyzing heart attack risks using exploratory data analysis (EDA) to uncover key patterns and relationships within the data. By leveraging a dataset of 14 medical features, including cholesterol, age, and blood pressure, the goal is to predict and prevent heart attacks through data-driven insights and early intervention.</a:t>
            </a: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Goal</a:t>
            </a:r>
            <a:r>
              <a:rPr lang="en-US" sz="1600" dirty="0">
                <a:latin typeface="Times New Roman" panose="02020603050405020304" pitchFamily="18" charset="0"/>
                <a:cs typeface="Times New Roman" panose="02020603050405020304" pitchFamily="18" charset="0"/>
              </a:rPr>
              <a:t>: Early detection and preventive measures for patients at risk of heart attacks.</a:t>
            </a:r>
          </a:p>
          <a:p>
            <a:pPr algn="just">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endParaRPr lang="en-IN" dirty="0"/>
          </a:p>
        </p:txBody>
      </p:sp>
      <p:pic>
        <p:nvPicPr>
          <p:cNvPr id="7" name="Picture 6">
            <a:extLst>
              <a:ext uri="{FF2B5EF4-FFF2-40B4-BE49-F238E27FC236}">
                <a16:creationId xmlns:a16="http://schemas.microsoft.com/office/drawing/2014/main" id="{D3A8D857-6DE9-484A-D376-FA57B0354E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80" y="1470581"/>
            <a:ext cx="4619625" cy="5387419"/>
          </a:xfrm>
          <a:prstGeom prst="rect">
            <a:avLst/>
          </a:prstGeom>
        </p:spPr>
      </p:pic>
    </p:spTree>
    <p:extLst>
      <p:ext uri="{BB962C8B-B14F-4D97-AF65-F5344CB8AC3E}">
        <p14:creationId xmlns:p14="http://schemas.microsoft.com/office/powerpoint/2010/main" val="201460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97360-EBEF-EF39-DF0F-DAB4443BB308}"/>
              </a:ext>
            </a:extLst>
          </p:cNvPr>
          <p:cNvSpPr>
            <a:spLocks noGrp="1"/>
          </p:cNvSpPr>
          <p:nvPr>
            <p:ph type="title"/>
          </p:nvPr>
        </p:nvSpPr>
        <p:spPr/>
        <p:txBody>
          <a:bodyPr>
            <a:normAutofit/>
          </a:bodyPr>
          <a:lstStyle/>
          <a:p>
            <a:pPr algn="ctr"/>
            <a:r>
              <a:rPr lang="en-US" sz="6000" dirty="0">
                <a:latin typeface="Times New Roman" panose="02020603050405020304" pitchFamily="18" charset="0"/>
                <a:cs typeface="Times New Roman" panose="02020603050405020304" pitchFamily="18" charset="0"/>
              </a:rPr>
              <a:t>Dataset overview</a:t>
            </a:r>
            <a:endParaRPr lang="en-IN" sz="6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BFCCEF1-0EAE-ACC2-F40D-5368E07DEB48}"/>
              </a:ext>
            </a:extLst>
          </p:cNvPr>
          <p:cNvSpPr>
            <a:spLocks noGrp="1"/>
          </p:cNvSpPr>
          <p:nvPr>
            <p:ph idx="1"/>
          </p:nvPr>
        </p:nvSpPr>
        <p:spPr>
          <a:xfrm>
            <a:off x="829559" y="1737360"/>
            <a:ext cx="9351389" cy="5342170"/>
          </a:xfrm>
        </p:spPr>
        <p:txBody>
          <a:bodyPr>
            <a:normAutofit fontScale="25000" lnSpcReduction="20000"/>
          </a:bodyPr>
          <a:lstStyle/>
          <a:p>
            <a:pPr>
              <a:buFont typeface="Arial" panose="020B0604020202020204" pitchFamily="34" charset="0"/>
              <a:buChar char="•"/>
            </a:pPr>
            <a:endParaRPr lang="en-IN" sz="2900" dirty="0"/>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Age</a:t>
            </a:r>
            <a:r>
              <a:rPr lang="en-IN" sz="5600" dirty="0">
                <a:latin typeface="Times New Roman" panose="02020603050405020304" pitchFamily="18" charset="0"/>
                <a:cs typeface="Times New Roman" panose="02020603050405020304" pitchFamily="18" charset="0"/>
              </a:rPr>
              <a:t>: Patient’s age.</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Sex</a:t>
            </a:r>
            <a:r>
              <a:rPr lang="en-IN" sz="5600" dirty="0">
                <a:latin typeface="Times New Roman" panose="02020603050405020304" pitchFamily="18" charset="0"/>
                <a:cs typeface="Times New Roman" panose="02020603050405020304" pitchFamily="18" charset="0"/>
              </a:rPr>
              <a:t>: Gender (Male/Female).</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Chest Pain Type (cp)</a:t>
            </a:r>
            <a:r>
              <a:rPr lang="en-IN" sz="5600" dirty="0">
                <a:latin typeface="Times New Roman" panose="02020603050405020304" pitchFamily="18" charset="0"/>
                <a:cs typeface="Times New Roman" panose="02020603050405020304" pitchFamily="18" charset="0"/>
              </a:rPr>
              <a:t>: Type of chest pain (1: typical angina, 2: atypical angina, 3: non-anginal pain, 4: asymptomatic).</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Resting Blood Pressure (</a:t>
            </a:r>
            <a:r>
              <a:rPr lang="en-IN" sz="5600" b="1" dirty="0" err="1">
                <a:latin typeface="Times New Roman" panose="02020603050405020304" pitchFamily="18" charset="0"/>
                <a:cs typeface="Times New Roman" panose="02020603050405020304" pitchFamily="18" charset="0"/>
              </a:rPr>
              <a:t>trtbps</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Resting blood pressure in mm Hg.</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Cholesterol (</a:t>
            </a:r>
            <a:r>
              <a:rPr lang="en-IN" sz="5600" b="1" dirty="0" err="1">
                <a:latin typeface="Times New Roman" panose="02020603050405020304" pitchFamily="18" charset="0"/>
                <a:cs typeface="Times New Roman" panose="02020603050405020304" pitchFamily="18" charset="0"/>
              </a:rPr>
              <a:t>chol</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Serum cholesterol in mg/dl.</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Fasting Blood Sugar (</a:t>
            </a:r>
            <a:r>
              <a:rPr lang="en-IN" sz="5600" b="1" dirty="0" err="1">
                <a:latin typeface="Times New Roman" panose="02020603050405020304" pitchFamily="18" charset="0"/>
                <a:cs typeface="Times New Roman" panose="02020603050405020304" pitchFamily="18" charset="0"/>
              </a:rPr>
              <a:t>fbs</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Blood sugar &gt; 120 mg/dl (1: True, 0: False).</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Resting ECG (</a:t>
            </a:r>
            <a:r>
              <a:rPr lang="en-IN" sz="5600" b="1" dirty="0" err="1">
                <a:latin typeface="Times New Roman" panose="02020603050405020304" pitchFamily="18" charset="0"/>
                <a:cs typeface="Times New Roman" panose="02020603050405020304" pitchFamily="18" charset="0"/>
              </a:rPr>
              <a:t>restecg</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Resting electrocardiographic results (0: normal, 1: having ST-T wave abnormality, 2: showing probable or definite left ventricular hypertrophy).</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Maximum Heart Rate (</a:t>
            </a:r>
            <a:r>
              <a:rPr lang="en-IN" sz="5600" b="1" dirty="0" err="1">
                <a:latin typeface="Times New Roman" panose="02020603050405020304" pitchFamily="18" charset="0"/>
                <a:cs typeface="Times New Roman" panose="02020603050405020304" pitchFamily="18" charset="0"/>
              </a:rPr>
              <a:t>thalachh</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Maximum heart rate achieved.</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Exercise-Induced Angina (</a:t>
            </a:r>
            <a:r>
              <a:rPr lang="en-IN" sz="5600" b="1" dirty="0" err="1">
                <a:latin typeface="Times New Roman" panose="02020603050405020304" pitchFamily="18" charset="0"/>
                <a:cs typeface="Times New Roman" panose="02020603050405020304" pitchFamily="18" charset="0"/>
              </a:rPr>
              <a:t>exng</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Induced angina during exercise (1: yes, 0: no).</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ST Depression (</a:t>
            </a:r>
            <a:r>
              <a:rPr lang="en-IN" sz="5600" b="1" dirty="0" err="1">
                <a:latin typeface="Times New Roman" panose="02020603050405020304" pitchFamily="18" charset="0"/>
                <a:cs typeface="Times New Roman" panose="02020603050405020304" pitchFamily="18" charset="0"/>
              </a:rPr>
              <a:t>oldpeak</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ST depression induced by exercise relative to rest.</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Slope of ST Segment (</a:t>
            </a:r>
            <a:r>
              <a:rPr lang="en-IN" sz="5600" b="1" dirty="0" err="1">
                <a:latin typeface="Times New Roman" panose="02020603050405020304" pitchFamily="18" charset="0"/>
                <a:cs typeface="Times New Roman" panose="02020603050405020304" pitchFamily="18" charset="0"/>
              </a:rPr>
              <a:t>slp</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Slope of the peak exercise ST segment (1: upsloping, 2: flat, 3: </a:t>
            </a:r>
            <a:r>
              <a:rPr lang="en-IN" sz="5600" dirty="0" err="1">
                <a:latin typeface="Times New Roman" panose="02020603050405020304" pitchFamily="18" charset="0"/>
                <a:cs typeface="Times New Roman" panose="02020603050405020304" pitchFamily="18" charset="0"/>
              </a:rPr>
              <a:t>downsloping</a:t>
            </a:r>
            <a:r>
              <a:rPr lang="en-IN" sz="5600" dirty="0">
                <a:latin typeface="Times New Roman" panose="02020603050405020304" pitchFamily="18" charset="0"/>
                <a:cs typeface="Times New Roman" panose="02020603050405020304" pitchFamily="18" charset="0"/>
              </a:rPr>
              <a:t>).</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Number of Major Vessels (</a:t>
            </a:r>
            <a:r>
              <a:rPr lang="en-IN" sz="5600" b="1" dirty="0" err="1">
                <a:latin typeface="Times New Roman" panose="02020603050405020304" pitchFamily="18" charset="0"/>
                <a:cs typeface="Times New Roman" panose="02020603050405020304" pitchFamily="18" charset="0"/>
              </a:rPr>
              <a:t>caa</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Number of major vessels </a:t>
            </a:r>
            <a:r>
              <a:rPr lang="en-IN" sz="5600" dirty="0" err="1">
                <a:latin typeface="Times New Roman" panose="02020603050405020304" pitchFamily="18" charset="0"/>
                <a:cs typeface="Times New Roman" panose="02020603050405020304" pitchFamily="18" charset="0"/>
              </a:rPr>
              <a:t>colored</a:t>
            </a:r>
            <a:r>
              <a:rPr lang="en-IN" sz="5600" dirty="0">
                <a:latin typeface="Times New Roman" panose="02020603050405020304" pitchFamily="18" charset="0"/>
                <a:cs typeface="Times New Roman" panose="02020603050405020304" pitchFamily="18" charset="0"/>
              </a:rPr>
              <a:t> by fluoroscopy (0-3).</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Thalassemia Type (</a:t>
            </a:r>
            <a:r>
              <a:rPr lang="en-IN" sz="5600" b="1" dirty="0" err="1">
                <a:latin typeface="Times New Roman" panose="02020603050405020304" pitchFamily="18" charset="0"/>
                <a:cs typeface="Times New Roman" panose="02020603050405020304" pitchFamily="18" charset="0"/>
              </a:rPr>
              <a:t>thall</a:t>
            </a:r>
            <a:r>
              <a:rPr lang="en-IN" sz="5600" b="1" dirty="0">
                <a:latin typeface="Times New Roman" panose="02020603050405020304" pitchFamily="18" charset="0"/>
                <a:cs typeface="Times New Roman" panose="02020603050405020304" pitchFamily="18" charset="0"/>
              </a:rPr>
              <a:t>)</a:t>
            </a:r>
            <a:r>
              <a:rPr lang="en-IN" sz="5600" dirty="0">
                <a:latin typeface="Times New Roman" panose="02020603050405020304" pitchFamily="18" charset="0"/>
                <a:cs typeface="Times New Roman" panose="02020603050405020304" pitchFamily="18" charset="0"/>
              </a:rPr>
              <a:t>: Type of thalassemia (1: fixed defect, 2: normal, 3: reversible defect).</a:t>
            </a:r>
          </a:p>
          <a:p>
            <a:pPr marL="742950" lvl="1" indent="-285750">
              <a:lnSpc>
                <a:spcPct val="120000"/>
              </a:lnSpc>
              <a:buFont typeface="Arial" panose="020B0604020202020204" pitchFamily="34" charset="0"/>
              <a:buChar char="•"/>
            </a:pPr>
            <a:r>
              <a:rPr lang="en-IN" sz="5600" b="1" dirty="0">
                <a:latin typeface="Times New Roman" panose="02020603050405020304" pitchFamily="18" charset="0"/>
                <a:cs typeface="Times New Roman" panose="02020603050405020304" pitchFamily="18" charset="0"/>
              </a:rPr>
              <a:t>Output</a:t>
            </a:r>
            <a:r>
              <a:rPr lang="en-IN" sz="5600" dirty="0">
                <a:latin typeface="Times New Roman" panose="02020603050405020304" pitchFamily="18" charset="0"/>
                <a:cs typeface="Times New Roman" panose="02020603050405020304" pitchFamily="18" charset="0"/>
              </a:rPr>
              <a:t>: Whether the patient had a heart attack (1: yes, 0: no).</a:t>
            </a:r>
          </a:p>
          <a:p>
            <a:endParaRPr lang="en-IN" dirty="0"/>
          </a:p>
        </p:txBody>
      </p:sp>
    </p:spTree>
    <p:extLst>
      <p:ext uri="{BB962C8B-B14F-4D97-AF65-F5344CB8AC3E}">
        <p14:creationId xmlns:p14="http://schemas.microsoft.com/office/powerpoint/2010/main" val="2242895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7903EF9-60E9-ABE7-3715-A3E9893ED583}"/>
              </a:ext>
            </a:extLst>
          </p:cNvPr>
          <p:cNvSpPr txBox="1"/>
          <p:nvPr/>
        </p:nvSpPr>
        <p:spPr>
          <a:xfrm>
            <a:off x="569168" y="317241"/>
            <a:ext cx="10356978" cy="5816977"/>
          </a:xfrm>
          <a:prstGeom prst="rect">
            <a:avLst/>
          </a:prstGeom>
          <a:noFill/>
        </p:spPr>
        <p:txBody>
          <a:bodyPr wrap="square" rtlCol="0">
            <a:spAutoFit/>
          </a:bodyPr>
          <a:lstStyle/>
          <a:p>
            <a:pPr algn="just"/>
            <a:r>
              <a:rPr lang="en-US" sz="1600" b="1" dirty="0">
                <a:latin typeface="Times New Roman" panose="02020603050405020304" pitchFamily="18" charset="0"/>
                <a:cs typeface="Times New Roman" panose="02020603050405020304" pitchFamily="18" charset="0"/>
              </a:rPr>
              <a:t>Number of Rows</a:t>
            </a:r>
            <a:r>
              <a:rPr lang="en-US" sz="1600" dirty="0">
                <a:latin typeface="Times New Roman" panose="02020603050405020304" pitchFamily="18" charset="0"/>
                <a:cs typeface="Times New Roman" panose="02020603050405020304" pitchFamily="18" charset="0"/>
              </a:rPr>
              <a:t>: 303</a:t>
            </a:r>
          </a:p>
          <a:p>
            <a:pPr algn="just"/>
            <a:r>
              <a:rPr lang="en-US" sz="1600" b="1" dirty="0">
                <a:latin typeface="Times New Roman" panose="02020603050405020304" pitchFamily="18" charset="0"/>
                <a:cs typeface="Times New Roman" panose="02020603050405020304" pitchFamily="18" charset="0"/>
              </a:rPr>
              <a:t>Number of Columns</a:t>
            </a:r>
            <a:r>
              <a:rPr lang="en-US" sz="1600" dirty="0">
                <a:latin typeface="Times New Roman" panose="02020603050405020304" pitchFamily="18" charset="0"/>
                <a:cs typeface="Times New Roman" panose="02020603050405020304" pitchFamily="18" charset="0"/>
              </a:rPr>
              <a:t>: 14</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latin typeface="Times New Roman" panose="02020603050405020304" pitchFamily="18" charset="0"/>
                <a:cs typeface="Times New Roman" panose="02020603050405020304" pitchFamily="18" charset="0"/>
              </a:rPr>
              <a:t>Column Names and Data Types</a:t>
            </a:r>
            <a:r>
              <a:rPr lang="en-US" sz="1600" dirty="0">
                <a:latin typeface="Times New Roman" panose="02020603050405020304" pitchFamily="18" charset="0"/>
                <a:cs typeface="Times New Roman" panose="02020603050405020304" pitchFamily="18" charset="0"/>
              </a:rPr>
              <a:t>:</a:t>
            </a:r>
          </a:p>
          <a:p>
            <a:pPr algn="just"/>
            <a:r>
              <a:rPr lang="en-US" sz="1600" dirty="0">
                <a:latin typeface="Times New Roman" panose="02020603050405020304" pitchFamily="18" charset="0"/>
                <a:cs typeface="Times New Roman" panose="02020603050405020304" pitchFamily="18" charset="0"/>
              </a:rPr>
              <a:t>age          int64</a:t>
            </a:r>
          </a:p>
          <a:p>
            <a:pPr algn="just"/>
            <a:r>
              <a:rPr lang="en-US" sz="1600" dirty="0">
                <a:latin typeface="Times New Roman" panose="02020603050405020304" pitchFamily="18" charset="0"/>
                <a:cs typeface="Times New Roman" panose="02020603050405020304" pitchFamily="18" charset="0"/>
              </a:rPr>
              <a:t>sex          int64</a:t>
            </a:r>
          </a:p>
          <a:p>
            <a:pPr algn="just"/>
            <a:r>
              <a:rPr lang="en-US" sz="1600" dirty="0">
                <a:latin typeface="Times New Roman" panose="02020603050405020304" pitchFamily="18" charset="0"/>
                <a:cs typeface="Times New Roman" panose="02020603050405020304" pitchFamily="18" charset="0"/>
              </a:rPr>
              <a:t>cp           int64</a:t>
            </a:r>
          </a:p>
          <a:p>
            <a:pPr algn="just"/>
            <a:r>
              <a:rPr lang="en-US" sz="1600" dirty="0" err="1">
                <a:latin typeface="Times New Roman" panose="02020603050405020304" pitchFamily="18" charset="0"/>
                <a:cs typeface="Times New Roman" panose="02020603050405020304" pitchFamily="18" charset="0"/>
              </a:rPr>
              <a:t>trtbps</a:t>
            </a:r>
            <a:r>
              <a:rPr lang="en-US" sz="1600" dirty="0">
                <a:latin typeface="Times New Roman" panose="02020603050405020304" pitchFamily="18" charset="0"/>
                <a:cs typeface="Times New Roman" panose="02020603050405020304" pitchFamily="18" charset="0"/>
              </a:rPr>
              <a:t>       int64</a:t>
            </a:r>
          </a:p>
          <a:p>
            <a:pPr algn="just"/>
            <a:r>
              <a:rPr lang="en-US" sz="1600" dirty="0" err="1">
                <a:latin typeface="Times New Roman" panose="02020603050405020304" pitchFamily="18" charset="0"/>
                <a:cs typeface="Times New Roman" panose="02020603050405020304" pitchFamily="18" charset="0"/>
              </a:rPr>
              <a:t>chol</a:t>
            </a:r>
            <a:r>
              <a:rPr lang="en-US" sz="1600" dirty="0">
                <a:latin typeface="Times New Roman" panose="02020603050405020304" pitchFamily="18" charset="0"/>
                <a:cs typeface="Times New Roman" panose="02020603050405020304" pitchFamily="18" charset="0"/>
              </a:rPr>
              <a:t>         int64</a:t>
            </a:r>
          </a:p>
          <a:p>
            <a:pPr algn="just"/>
            <a:r>
              <a:rPr lang="en-US" sz="1600" dirty="0" err="1">
                <a:latin typeface="Times New Roman" panose="02020603050405020304" pitchFamily="18" charset="0"/>
                <a:cs typeface="Times New Roman" panose="02020603050405020304" pitchFamily="18" charset="0"/>
              </a:rPr>
              <a:t>thalachh</a:t>
            </a:r>
            <a:r>
              <a:rPr lang="en-US" sz="1600" dirty="0">
                <a:latin typeface="Times New Roman" panose="02020603050405020304" pitchFamily="18" charset="0"/>
                <a:cs typeface="Times New Roman" panose="02020603050405020304" pitchFamily="18" charset="0"/>
              </a:rPr>
              <a:t>     int64</a:t>
            </a:r>
          </a:p>
          <a:p>
            <a:pPr algn="just"/>
            <a:r>
              <a:rPr lang="en-US" sz="1600" dirty="0" err="1">
                <a:latin typeface="Times New Roman" panose="02020603050405020304" pitchFamily="18" charset="0"/>
                <a:cs typeface="Times New Roman" panose="02020603050405020304" pitchFamily="18" charset="0"/>
              </a:rPr>
              <a:t>oldpeak</a:t>
            </a:r>
            <a:r>
              <a:rPr lang="en-US" sz="1600" dirty="0">
                <a:latin typeface="Times New Roman" panose="02020603050405020304" pitchFamily="18" charset="0"/>
                <a:cs typeface="Times New Roman" panose="02020603050405020304" pitchFamily="18" charset="0"/>
              </a:rPr>
              <a:t>    float64</a:t>
            </a:r>
          </a:p>
          <a:p>
            <a:pPr algn="just"/>
            <a:r>
              <a:rPr lang="en-US" sz="1600" dirty="0">
                <a:latin typeface="Times New Roman" panose="02020603050405020304" pitchFamily="18" charset="0"/>
                <a:cs typeface="Times New Roman" panose="02020603050405020304" pitchFamily="18" charset="0"/>
              </a:rPr>
              <a:t>output       int64</a:t>
            </a:r>
          </a:p>
          <a:p>
            <a:pPr algn="just"/>
            <a:r>
              <a:rPr lang="en-US" sz="1600" dirty="0" err="1">
                <a:latin typeface="Times New Roman" panose="02020603050405020304" pitchFamily="18" charset="0"/>
                <a:cs typeface="Times New Roman" panose="02020603050405020304" pitchFamily="18" charset="0"/>
              </a:rPr>
              <a:t>dtype</a:t>
            </a:r>
            <a:r>
              <a:rPr lang="en-US" sz="1600" dirty="0">
                <a:latin typeface="Times New Roman" panose="02020603050405020304" pitchFamily="18" charset="0"/>
                <a:cs typeface="Times New Roman" panose="02020603050405020304" pitchFamily="18" charset="0"/>
              </a:rPr>
              <a:t>: object</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latin typeface="Times New Roman" panose="02020603050405020304" pitchFamily="18" charset="0"/>
                <a:cs typeface="Times New Roman" panose="02020603050405020304" pitchFamily="18" charset="0"/>
              </a:rPr>
              <a:t>Summary Statistics for Numerical Features:</a:t>
            </a:r>
          </a:p>
          <a:p>
            <a:pPr algn="just"/>
            <a:r>
              <a:rPr lang="en-US" sz="1600" dirty="0">
                <a:latin typeface="Times New Roman" panose="02020603050405020304" pitchFamily="18" charset="0"/>
                <a:cs typeface="Times New Roman" panose="02020603050405020304" pitchFamily="18" charset="0"/>
              </a:rPr>
              <a:t>             count       mean        std    min     25%     50%     75%     max</a:t>
            </a:r>
          </a:p>
          <a:p>
            <a:pPr algn="just"/>
            <a:r>
              <a:rPr lang="en-US" sz="1600" dirty="0">
                <a:latin typeface="Times New Roman" panose="02020603050405020304" pitchFamily="18" charset="0"/>
                <a:cs typeface="Times New Roman" panose="02020603050405020304" pitchFamily="18" charset="0"/>
              </a:rPr>
              <a:t>age         303.0   54.366337   9.082101   29.0    47.5    55.0    61.0    77.0</a:t>
            </a:r>
          </a:p>
          <a:p>
            <a:pPr algn="just"/>
            <a:r>
              <a:rPr lang="en-US" sz="1600" dirty="0" err="1">
                <a:latin typeface="Times New Roman" panose="02020603050405020304" pitchFamily="18" charset="0"/>
                <a:cs typeface="Times New Roman" panose="02020603050405020304" pitchFamily="18" charset="0"/>
              </a:rPr>
              <a:t>trtbps</a:t>
            </a:r>
            <a:r>
              <a:rPr lang="en-US" sz="1600" dirty="0">
                <a:latin typeface="Times New Roman" panose="02020603050405020304" pitchFamily="18" charset="0"/>
                <a:cs typeface="Times New Roman" panose="02020603050405020304" pitchFamily="18" charset="0"/>
              </a:rPr>
              <a:t>      303.0  131.623762  17.516718   94.0   120.0   130.0   140.0   200.0</a:t>
            </a:r>
          </a:p>
          <a:p>
            <a:pPr algn="just"/>
            <a:r>
              <a:rPr lang="en-US" sz="1600" dirty="0" err="1">
                <a:latin typeface="Times New Roman" panose="02020603050405020304" pitchFamily="18" charset="0"/>
                <a:cs typeface="Times New Roman" panose="02020603050405020304" pitchFamily="18" charset="0"/>
              </a:rPr>
              <a:t>chol</a:t>
            </a:r>
            <a:r>
              <a:rPr lang="en-US" sz="1600" dirty="0">
                <a:latin typeface="Times New Roman" panose="02020603050405020304" pitchFamily="18" charset="0"/>
                <a:cs typeface="Times New Roman" panose="02020603050405020304" pitchFamily="18" charset="0"/>
              </a:rPr>
              <a:t>        303.0  246.264026  51.830751  126.0   211.0   240.0   274.5   564.0</a:t>
            </a:r>
          </a:p>
          <a:p>
            <a:pPr algn="just"/>
            <a:r>
              <a:rPr lang="en-US" sz="1600" dirty="0" err="1">
                <a:latin typeface="Times New Roman" panose="02020603050405020304" pitchFamily="18" charset="0"/>
                <a:cs typeface="Times New Roman" panose="02020603050405020304" pitchFamily="18" charset="0"/>
              </a:rPr>
              <a:t>thalachh</a:t>
            </a:r>
            <a:r>
              <a:rPr lang="en-US" sz="1600" dirty="0">
                <a:latin typeface="Times New Roman" panose="02020603050405020304" pitchFamily="18" charset="0"/>
                <a:cs typeface="Times New Roman" panose="02020603050405020304" pitchFamily="18" charset="0"/>
              </a:rPr>
              <a:t>    303.0  149.646865  22.905161   71.0   133.5   153.0   166.0   202.0</a:t>
            </a:r>
          </a:p>
          <a:p>
            <a:pPr algn="just"/>
            <a:r>
              <a:rPr lang="en-US" sz="1600" dirty="0" err="1">
                <a:latin typeface="Times New Roman" panose="02020603050405020304" pitchFamily="18" charset="0"/>
                <a:cs typeface="Times New Roman" panose="02020603050405020304" pitchFamily="18" charset="0"/>
              </a:rPr>
              <a:t>oldpeak</a:t>
            </a:r>
            <a:r>
              <a:rPr lang="en-US" sz="1600" dirty="0">
                <a:latin typeface="Times New Roman" panose="02020603050405020304" pitchFamily="18" charset="0"/>
                <a:cs typeface="Times New Roman" panose="02020603050405020304" pitchFamily="18" charset="0"/>
              </a:rPr>
              <a:t>     303.0    1.039604   1.161075    0.0     0.0     0.8     1.6     6.2</a:t>
            </a:r>
          </a:p>
          <a:p>
            <a:pPr algn="just"/>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72390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7F58D-4EC1-D751-71EF-A31DCD7AB48B}"/>
              </a:ext>
            </a:extLst>
          </p:cNvPr>
          <p:cNvSpPr>
            <a:spLocks noGrp="1"/>
          </p:cNvSpPr>
          <p:nvPr>
            <p:ph type="title"/>
          </p:nvPr>
        </p:nvSpPr>
        <p:spPr>
          <a:xfrm>
            <a:off x="1097280" y="263529"/>
            <a:ext cx="10058400" cy="1450757"/>
          </a:xfrm>
        </p:spPr>
        <p:txBody>
          <a:bodyPr/>
          <a:lstStyle/>
          <a:p>
            <a:pPr algn="ctr"/>
            <a:r>
              <a:rPr lang="en-US" dirty="0" err="1"/>
              <a:t>Intial</a:t>
            </a:r>
            <a:r>
              <a:rPr lang="en-US" dirty="0"/>
              <a:t> exploration</a:t>
            </a:r>
            <a:endParaRPr lang="en-IN" dirty="0"/>
          </a:p>
        </p:txBody>
      </p:sp>
      <p:sp>
        <p:nvSpPr>
          <p:cNvPr id="7" name="Rectangle 4">
            <a:extLst>
              <a:ext uri="{FF2B5EF4-FFF2-40B4-BE49-F238E27FC236}">
                <a16:creationId xmlns:a16="http://schemas.microsoft.com/office/drawing/2014/main" id="{5EE1598E-086E-F24C-A1E5-102566DE4355}"/>
              </a:ext>
            </a:extLst>
          </p:cNvPr>
          <p:cNvSpPr>
            <a:spLocks noGrp="1" noChangeArrowheads="1"/>
          </p:cNvSpPr>
          <p:nvPr>
            <p:ph idx="1"/>
          </p:nvPr>
        </p:nvSpPr>
        <p:spPr bwMode="auto">
          <a:xfrm>
            <a:off x="942392" y="2300688"/>
            <a:ext cx="9914291" cy="2954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Missing Values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No missing values detected, or missing values have been handled.</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Outliers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Cholesterol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chol</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blood pressure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trtbps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show possible outliers that may need removal or treatment.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Target Variable (output)</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Slightly imbalanced, but manageable.</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Patterns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Age: Mostly middle-aged individuals.</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Cholesterol and heart rate may significantly influence heart attack occurrence.</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Males may dominate the dataset.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94340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02CDD-D124-CE98-43E2-27EF633F0868}"/>
              </a:ext>
            </a:extLst>
          </p:cNvPr>
          <p:cNvSpPr>
            <a:spLocks noGrp="1"/>
          </p:cNvSpPr>
          <p:nvPr>
            <p:ph type="title" idx="4294967295"/>
          </p:nvPr>
        </p:nvSpPr>
        <p:spPr>
          <a:xfrm>
            <a:off x="0" y="344488"/>
            <a:ext cx="10604500" cy="1828800"/>
          </a:xfrm>
        </p:spPr>
        <p:txBody>
          <a:bodyPr/>
          <a:lstStyle/>
          <a:p>
            <a:pPr algn="r"/>
            <a:r>
              <a:rPr lang="en-US" b="1" dirty="0"/>
              <a:t>Exploratory Data Analysis (EDA)</a:t>
            </a:r>
            <a:br>
              <a:rPr lang="en-US" dirty="0"/>
            </a:br>
            <a:endParaRPr lang="en-IN" dirty="0"/>
          </a:p>
        </p:txBody>
      </p:sp>
      <p:sp>
        <p:nvSpPr>
          <p:cNvPr id="3" name="Content Placeholder 2">
            <a:extLst>
              <a:ext uri="{FF2B5EF4-FFF2-40B4-BE49-F238E27FC236}">
                <a16:creationId xmlns:a16="http://schemas.microsoft.com/office/drawing/2014/main" id="{DF440A77-75E0-D18E-E392-08E90C3CC7F2}"/>
              </a:ext>
            </a:extLst>
          </p:cNvPr>
          <p:cNvSpPr>
            <a:spLocks noGrp="1"/>
          </p:cNvSpPr>
          <p:nvPr>
            <p:ph idx="4294967295"/>
          </p:nvPr>
        </p:nvSpPr>
        <p:spPr>
          <a:xfrm>
            <a:off x="2133600" y="2108200"/>
            <a:ext cx="10058400" cy="3760788"/>
          </a:xfrm>
        </p:spPr>
        <p:txBody>
          <a:bodyPr>
            <a:normAutofit fontScale="92500" lnSpcReduction="10000"/>
          </a:bodyPr>
          <a:lstStyle/>
          <a:p>
            <a:pPr marL="0" indent="0">
              <a:lnSpc>
                <a:spcPct val="150000"/>
              </a:lnSpc>
              <a:buNone/>
            </a:pPr>
            <a:r>
              <a:rPr lang="en-US" b="1" dirty="0">
                <a:latin typeface="Times New Roman" panose="02020603050405020304" pitchFamily="18" charset="0"/>
                <a:cs typeface="Times New Roman" panose="02020603050405020304" pitchFamily="18" charset="0"/>
              </a:rPr>
              <a:t>Step 1: Statistical Summary</a:t>
            </a:r>
            <a:endParaRPr lang="en-US"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Check basic statistics (mean, median, mode, etc.) for numerical features.</a:t>
            </a:r>
          </a:p>
          <a:p>
            <a:pPr>
              <a:lnSpc>
                <a:spcPct val="15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Step 2: Visualizations</a:t>
            </a:r>
            <a:endParaRPr lang="en-US"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Histograms</a:t>
            </a:r>
            <a:r>
              <a:rPr lang="en-US" dirty="0">
                <a:latin typeface="Times New Roman" panose="02020603050405020304" pitchFamily="18" charset="0"/>
                <a:cs typeface="Times New Roman" panose="02020603050405020304" pitchFamily="18" charset="0"/>
              </a:rPr>
              <a:t>: Distribution of features like age, cholesterol, etc.</a:t>
            </a:r>
          </a:p>
          <a:p>
            <a:pPr marL="742950" lvl="1" indent="-285750">
              <a:lnSpc>
                <a:spcPct val="15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Box Plots</a:t>
            </a:r>
            <a:r>
              <a:rPr lang="en-US" dirty="0">
                <a:latin typeface="Times New Roman" panose="02020603050405020304" pitchFamily="18" charset="0"/>
                <a:cs typeface="Times New Roman" panose="02020603050405020304" pitchFamily="18" charset="0"/>
              </a:rPr>
              <a:t>: Identify outliers.</a:t>
            </a:r>
          </a:p>
          <a:p>
            <a:pPr marL="742950" lvl="1" indent="-285750">
              <a:lnSpc>
                <a:spcPct val="15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Correlation Heatmap</a:t>
            </a:r>
            <a:r>
              <a:rPr lang="en-US" dirty="0">
                <a:latin typeface="Times New Roman" panose="02020603050405020304" pitchFamily="18" charset="0"/>
                <a:cs typeface="Times New Roman" panose="02020603050405020304" pitchFamily="18" charset="0"/>
              </a:rPr>
              <a:t>: Visualize correlations between features.</a:t>
            </a:r>
          </a:p>
          <a:p>
            <a:pPr>
              <a:lnSpc>
                <a:spcPct val="15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Step 3: Feature Analysis</a:t>
            </a:r>
            <a:endParaRPr lang="en-US" dirty="0">
              <a:latin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Examine how different features relate to the target variable (heart attack occurrence).</a:t>
            </a:r>
          </a:p>
          <a:p>
            <a:endParaRPr lang="en-IN" dirty="0"/>
          </a:p>
        </p:txBody>
      </p:sp>
    </p:spTree>
    <p:extLst>
      <p:ext uri="{BB962C8B-B14F-4D97-AF65-F5344CB8AC3E}">
        <p14:creationId xmlns:p14="http://schemas.microsoft.com/office/powerpoint/2010/main" val="3973268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72187-910B-F61D-E0DC-8D1EA1851D52}"/>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Data Preprocessing (Step-by-Step)</a:t>
            </a:r>
          </a:p>
        </p:txBody>
      </p:sp>
      <p:sp>
        <p:nvSpPr>
          <p:cNvPr id="4" name="Rectangle 1">
            <a:extLst>
              <a:ext uri="{FF2B5EF4-FFF2-40B4-BE49-F238E27FC236}">
                <a16:creationId xmlns:a16="http://schemas.microsoft.com/office/drawing/2014/main" id="{F4EA6492-B739-C54A-DB21-6742680C140F}"/>
              </a:ext>
            </a:extLst>
          </p:cNvPr>
          <p:cNvSpPr>
            <a:spLocks noGrp="1" noChangeArrowheads="1"/>
          </p:cNvSpPr>
          <p:nvPr>
            <p:ph idx="1"/>
          </p:nvPr>
        </p:nvSpPr>
        <p:spPr bwMode="auto">
          <a:xfrm>
            <a:off x="725864" y="1774382"/>
            <a:ext cx="11663610"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1: Handling Missing Values</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Check for any missing data in the dataset.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Fill or remove missing data (imputation or deletion).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2: Data Cleaning</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Remove duplicates or any irrelevant data.</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3: Encoding Categorical Variables</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Convert categorical variables like sex, cp,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restecg</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etc., into numerical values (e.g., using one-hot encoding or label encoding).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4: Feature Scaling</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Normalize or scale the numerical features like age,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chol</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thalachh</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etc., for better performance in machine learning models.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75511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07E0C-3406-59CD-91A7-7211EC26118D}"/>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Outlier handling</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6A22881-5165-DBEB-FB6B-B177BEEA6018}"/>
              </a:ext>
            </a:extLst>
          </p:cNvPr>
          <p:cNvSpPr>
            <a:spLocks noGrp="1"/>
          </p:cNvSpPr>
          <p:nvPr>
            <p:ph sz="half" idx="1"/>
          </p:nvPr>
        </p:nvSpPr>
        <p:spPr/>
        <p:txBody>
          <a:bodyPr>
            <a:normAutofit fontScale="92500" lnSpcReduction="20000"/>
          </a:bodyPr>
          <a:lstStyle/>
          <a:p>
            <a:r>
              <a:rPr lang="en-US" sz="1600" dirty="0">
                <a:latin typeface="Times New Roman" panose="02020603050405020304" pitchFamily="18" charset="0"/>
                <a:cs typeface="Times New Roman" panose="02020603050405020304" pitchFamily="18" charset="0"/>
              </a:rPr>
              <a:t>Outliers are data points that significantly differ from other observations in the dataset. They can arise due to errors, variability, or unusual conditions.“</a:t>
            </a:r>
          </a:p>
          <a:p>
            <a:r>
              <a:rPr lang="en-US" sz="1600" b="1" dirty="0"/>
              <a:t>Method Used for Detecting Outliers</a:t>
            </a: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Briefly explain the </a:t>
            </a:r>
            <a:r>
              <a:rPr lang="en-US" sz="1600" b="1" dirty="0">
                <a:latin typeface="Times New Roman" panose="02020603050405020304" pitchFamily="18" charset="0"/>
                <a:cs typeface="Times New Roman" panose="02020603050405020304" pitchFamily="18" charset="0"/>
              </a:rPr>
              <a:t>Interquartile Range (IQR) Method</a:t>
            </a:r>
            <a:r>
              <a:rPr lang="en-US" sz="1600"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sz="1600" i="1" dirty="0">
                <a:latin typeface="Times New Roman" panose="02020603050405020304" pitchFamily="18" charset="0"/>
                <a:cs typeface="Times New Roman" panose="02020603050405020304" pitchFamily="18" charset="0"/>
              </a:rPr>
              <a:t>"The IQR method calculates outliers based on the spread of the middle 50% of the data. Any value outside the range of [Q1 - 1.5 × IQR, Q3 + 1.5 × IQR] is considered an outlier."</a:t>
            </a:r>
            <a:endParaRPr lang="en-US" sz="16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Include the formula:</a:t>
            </a:r>
          </a:p>
          <a:p>
            <a:pPr marL="742950" lvl="1"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IQR = Q3 - Q1</a:t>
            </a:r>
            <a:endParaRPr lang="en-US" sz="16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Lower Bound = Q1 - 1.5 × IQR</a:t>
            </a:r>
            <a:endParaRPr lang="en-US" sz="16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Upper Bound = Q3 + 1.5 × IQR</a:t>
            </a:r>
            <a:endParaRPr lang="en-US"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A2AC24DE-108C-BF6C-2108-9F1742D4203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23538" t="24746" r="19559" b="25320"/>
          <a:stretch/>
        </p:blipFill>
        <p:spPr>
          <a:xfrm>
            <a:off x="6240382" y="2042647"/>
            <a:ext cx="3722915" cy="1801566"/>
          </a:xfrm>
        </p:spPr>
      </p:pic>
      <p:pic>
        <p:nvPicPr>
          <p:cNvPr id="9" name="Picture 8">
            <a:extLst>
              <a:ext uri="{FF2B5EF4-FFF2-40B4-BE49-F238E27FC236}">
                <a16:creationId xmlns:a16="http://schemas.microsoft.com/office/drawing/2014/main" id="{7CF02FC3-9C30-F098-9A1F-04DF4C07038B}"/>
              </a:ext>
            </a:extLst>
          </p:cNvPr>
          <p:cNvPicPr>
            <a:picLocks noChangeAspect="1"/>
          </p:cNvPicPr>
          <p:nvPr/>
        </p:nvPicPr>
        <p:blipFill>
          <a:blip r:embed="rId3"/>
          <a:srcRect l="22625" t="22617" r="19709" b="15218"/>
          <a:stretch/>
        </p:blipFill>
        <p:spPr>
          <a:xfrm>
            <a:off x="6126480" y="3994996"/>
            <a:ext cx="4157721" cy="1520890"/>
          </a:xfrm>
          <a:prstGeom prst="rect">
            <a:avLst/>
          </a:prstGeom>
        </p:spPr>
      </p:pic>
    </p:spTree>
    <p:extLst>
      <p:ext uri="{BB962C8B-B14F-4D97-AF65-F5344CB8AC3E}">
        <p14:creationId xmlns:p14="http://schemas.microsoft.com/office/powerpoint/2010/main" val="842437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9932C52-0914-7032-C7CA-493783D39D7E}"/>
              </a:ext>
            </a:extLst>
          </p:cNvPr>
          <p:cNvSpPr>
            <a:spLocks noGrp="1"/>
          </p:cNvSpPr>
          <p:nvPr>
            <p:ph type="title"/>
          </p:nvPr>
        </p:nvSpPr>
        <p:spPr/>
        <p:txBody>
          <a:bodyPr>
            <a:normAutofit/>
          </a:bodyPr>
          <a:lstStyle/>
          <a:p>
            <a:pPr algn="ctr"/>
            <a:r>
              <a:rPr lang="en-US" sz="5400" dirty="0"/>
              <a:t>Univariate analysis</a:t>
            </a:r>
            <a:endParaRPr lang="en-IN" sz="5400" dirty="0"/>
          </a:p>
        </p:txBody>
      </p:sp>
      <p:sp>
        <p:nvSpPr>
          <p:cNvPr id="6" name="Content Placeholder 5">
            <a:extLst>
              <a:ext uri="{FF2B5EF4-FFF2-40B4-BE49-F238E27FC236}">
                <a16:creationId xmlns:a16="http://schemas.microsoft.com/office/drawing/2014/main" id="{AF50A478-4F05-9A9A-54CF-A936B24578EA}"/>
              </a:ext>
            </a:extLst>
          </p:cNvPr>
          <p:cNvSpPr>
            <a:spLocks noGrp="1"/>
          </p:cNvSpPr>
          <p:nvPr>
            <p:ph idx="1"/>
          </p:nvPr>
        </p:nvSpPr>
        <p:spPr/>
        <p:txBody>
          <a:bodyPr>
            <a:normAutofit fontScale="92500" lnSpcReduction="10000"/>
          </a:bodyPr>
          <a:lstStyle/>
          <a:p>
            <a:pPr algn="just">
              <a:lnSpc>
                <a:spcPct val="150000"/>
              </a:lnSpc>
              <a:buFont typeface="Wingdings" panose="05000000000000000000" pitchFamily="2" charset="2"/>
              <a:buChar char="v"/>
            </a:pPr>
            <a:r>
              <a:rPr lang="en-US" sz="1600" b="1" dirty="0">
                <a:latin typeface="Times New Roman" panose="02020603050405020304" pitchFamily="18" charset="0"/>
                <a:cs typeface="Times New Roman" panose="02020603050405020304" pitchFamily="18" charset="0"/>
              </a:rPr>
              <a:t>Univariate </a:t>
            </a:r>
            <a:r>
              <a:rPr lang="en-US" sz="1600" b="1" dirty="0" err="1">
                <a:latin typeface="Times New Roman" panose="02020603050405020304" pitchFamily="18" charset="0"/>
                <a:cs typeface="Times New Roman" panose="02020603050405020304" pitchFamily="18" charset="0"/>
              </a:rPr>
              <a:t>analysis:</a:t>
            </a:r>
            <a:r>
              <a:rPr lang="en-US" sz="1600" dirty="0" err="1">
                <a:latin typeface="Times New Roman" panose="02020603050405020304" pitchFamily="18" charset="0"/>
                <a:cs typeface="Times New Roman" panose="02020603050405020304" pitchFamily="18" charset="0"/>
              </a:rPr>
              <a:t>is</a:t>
            </a:r>
            <a:r>
              <a:rPr lang="en-US" sz="1600" dirty="0">
                <a:latin typeface="Times New Roman" panose="02020603050405020304" pitchFamily="18" charset="0"/>
                <a:cs typeface="Times New Roman" panose="02020603050405020304" pitchFamily="18" charset="0"/>
              </a:rPr>
              <a:t> the simplest form of statistical analysis, where we analyze a single variable at a time to understand its distribution, central tendency, spread, and any patterns or relationships it may exhibit. It helps to summarize and simplify the dataset, providing insights into each feature independently.</a:t>
            </a:r>
          </a:p>
          <a:p>
            <a:pPr algn="just">
              <a:lnSpc>
                <a:spcPct val="150000"/>
              </a:lnSpc>
              <a:buFont typeface="Wingdings" panose="05000000000000000000" pitchFamily="2" charset="2"/>
              <a:buChar char="v"/>
            </a:pPr>
            <a:r>
              <a:rPr lang="en-US" sz="1400" dirty="0"/>
              <a:t>Key Components of Univariate Analysis</a:t>
            </a:r>
          </a:p>
          <a:p>
            <a:pPr marL="342900" indent="-342900" algn="just">
              <a:lnSpc>
                <a:spcPct val="150000"/>
              </a:lnSpc>
              <a:buFont typeface="+mj-lt"/>
              <a:buAutoNum type="arabicPeriod"/>
            </a:pPr>
            <a:r>
              <a:rPr lang="en-IN" sz="1700" dirty="0">
                <a:latin typeface="Times New Roman" panose="02020603050405020304" pitchFamily="18" charset="0"/>
                <a:cs typeface="Times New Roman" panose="02020603050405020304" pitchFamily="18" charset="0"/>
              </a:rPr>
              <a:t>Descriptive Statistics</a:t>
            </a:r>
          </a:p>
          <a:p>
            <a:pPr marL="342900" indent="-342900" algn="just">
              <a:lnSpc>
                <a:spcPct val="150000"/>
              </a:lnSpc>
              <a:buFont typeface="+mj-lt"/>
              <a:buAutoNum type="arabicPeriod"/>
            </a:pPr>
            <a:r>
              <a:rPr lang="en-IN" sz="1700" dirty="0">
                <a:latin typeface="Times New Roman" panose="02020603050405020304" pitchFamily="18" charset="0"/>
                <a:cs typeface="Times New Roman" panose="02020603050405020304" pitchFamily="18" charset="0"/>
              </a:rPr>
              <a:t>Data Visualization:</a:t>
            </a:r>
          </a:p>
          <a:p>
            <a:pPr marL="342900" indent="-342900" algn="just">
              <a:lnSpc>
                <a:spcPct val="150000"/>
              </a:lnSpc>
              <a:buFont typeface="+mj-lt"/>
              <a:buAutoNum type="arabicPeriod"/>
            </a:pPr>
            <a:r>
              <a:rPr lang="en-IN" sz="1700" dirty="0" err="1">
                <a:latin typeface="Times New Roman" panose="02020603050405020304" pitchFamily="18" charset="0"/>
                <a:cs typeface="Times New Roman" panose="02020603050405020304" pitchFamily="18" charset="0"/>
              </a:rPr>
              <a:t>Skeweness</a:t>
            </a:r>
            <a:endParaRPr lang="en-IN" sz="1700" dirty="0">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IN" sz="1700" dirty="0">
                <a:latin typeface="Times New Roman" panose="02020603050405020304" pitchFamily="18" charset="0"/>
                <a:cs typeface="Times New Roman" panose="02020603050405020304" pitchFamily="18" charset="0"/>
              </a:rPr>
              <a:t>kurtosis</a:t>
            </a:r>
            <a:endParaRPr lang="en-US" sz="1700" dirty="0">
              <a:latin typeface="Times New Roman" panose="02020603050405020304" pitchFamily="18" charset="0"/>
              <a:cs typeface="Times New Roman" panose="02020603050405020304" pitchFamily="18" charset="0"/>
            </a:endParaRPr>
          </a:p>
          <a:p>
            <a:pPr algn="just">
              <a:lnSpc>
                <a:spcPct val="150000"/>
              </a:lnSpc>
            </a:pPr>
            <a:endParaRPr lang="en-US" sz="1600" b="1" dirty="0">
              <a:latin typeface="Times New Roman" panose="02020603050405020304" pitchFamily="18" charset="0"/>
              <a:cs typeface="Times New Roman" panose="02020603050405020304" pitchFamily="18" charset="0"/>
            </a:endParaRPr>
          </a:p>
          <a:p>
            <a:pPr algn="just">
              <a:lnSpc>
                <a:spcPct val="150000"/>
              </a:lnSpc>
            </a:pPr>
            <a:endParaRPr lang="en-US" sz="1600" b="1" dirty="0">
              <a:latin typeface="Times New Roman" panose="02020603050405020304" pitchFamily="18" charset="0"/>
              <a:cs typeface="Times New Roman" panose="02020603050405020304" pitchFamily="18" charset="0"/>
            </a:endParaRPr>
          </a:p>
          <a:p>
            <a:pPr algn="just">
              <a:lnSpc>
                <a:spcPct val="150000"/>
              </a:lnSpc>
            </a:pPr>
            <a:endParaRPr lang="en-US" sz="16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034726560"/>
      </p:ext>
    </p:extLst>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80AA9D2D-EE59-4148-A11E-A51EEE828B28}" vid="{AEAFD717-D3C8-4034-8F7E-D5220B0CCEB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3.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{CA631E20-E3D5-40AE-B469-870C8A7C9F0F}tf56160789_win32</Template>
  <TotalTime>386</TotalTime>
  <Words>1341</Words>
  <Application>Microsoft Office PowerPoint</Application>
  <PresentationFormat>Widescreen</PresentationFormat>
  <Paragraphs>114</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Bookman Old Style</vt:lpstr>
      <vt:lpstr>Calibri</vt:lpstr>
      <vt:lpstr>Franklin Gothic Book</vt:lpstr>
      <vt:lpstr>Times New Roman</vt:lpstr>
      <vt:lpstr>Wingdings</vt:lpstr>
      <vt:lpstr>Custom</vt:lpstr>
      <vt:lpstr>   Heart Attack Analysis Using EDA A Data-Driven Approach to Identifying Key Risk Factors </vt:lpstr>
      <vt:lpstr>Introduction</vt:lpstr>
      <vt:lpstr>Dataset overview</vt:lpstr>
      <vt:lpstr>PowerPoint Presentation</vt:lpstr>
      <vt:lpstr>Intial exploration</vt:lpstr>
      <vt:lpstr>Exploratory Data Analysis (EDA) </vt:lpstr>
      <vt:lpstr>Data Preprocessing (Step-by-Step)</vt:lpstr>
      <vt:lpstr>Outlier handling</vt:lpstr>
      <vt:lpstr>Univariate analysis</vt:lpstr>
      <vt:lpstr>Insights from univariate analysis</vt:lpstr>
      <vt:lpstr>PowerPoint Presentation</vt:lpstr>
      <vt:lpstr>Bi-variate analysis</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shamlashamla526@gmail.com</dc:creator>
  <cp:lastModifiedBy>shamlashamla526@gmail.com</cp:lastModifiedBy>
  <cp:revision>2</cp:revision>
  <dcterms:created xsi:type="dcterms:W3CDTF">2024-12-22T06:30:04Z</dcterms:created>
  <dcterms:modified xsi:type="dcterms:W3CDTF">2025-02-10T13:07:57Z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